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5543550" cy="7775575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766" y="1272531"/>
            <a:ext cx="4712018" cy="2707052"/>
          </a:xfrm>
        </p:spPr>
        <p:txBody>
          <a:bodyPr anchor="b"/>
          <a:lstStyle>
            <a:lvl1pPr algn="ctr">
              <a:defRPr sz="363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944" y="4083977"/>
            <a:ext cx="4157663" cy="1877297"/>
          </a:xfrm>
        </p:spPr>
        <p:txBody>
          <a:bodyPr/>
          <a:lstStyle>
            <a:lvl1pPr marL="0" indent="0" algn="ctr">
              <a:buNone/>
              <a:defRPr sz="1455"/>
            </a:lvl1pPr>
            <a:lvl2pPr marL="277200" indent="0" algn="ctr">
              <a:buNone/>
              <a:defRPr sz="1213"/>
            </a:lvl2pPr>
            <a:lvl3pPr marL="554401" indent="0" algn="ctr">
              <a:buNone/>
              <a:defRPr sz="1091"/>
            </a:lvl3pPr>
            <a:lvl4pPr marL="831601" indent="0" algn="ctr">
              <a:buNone/>
              <a:defRPr sz="970"/>
            </a:lvl4pPr>
            <a:lvl5pPr marL="1108801" indent="0" algn="ctr">
              <a:buNone/>
              <a:defRPr sz="970"/>
            </a:lvl5pPr>
            <a:lvl6pPr marL="1386002" indent="0" algn="ctr">
              <a:buNone/>
              <a:defRPr sz="970"/>
            </a:lvl6pPr>
            <a:lvl7pPr marL="1663202" indent="0" algn="ctr">
              <a:buNone/>
              <a:defRPr sz="970"/>
            </a:lvl7pPr>
            <a:lvl8pPr marL="1940403" indent="0" algn="ctr">
              <a:buNone/>
              <a:defRPr sz="970"/>
            </a:lvl8pPr>
            <a:lvl9pPr marL="2217603" indent="0" algn="ctr">
              <a:buNone/>
              <a:defRPr sz="97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56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06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67103" y="413978"/>
            <a:ext cx="1195328" cy="658944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119" y="413978"/>
            <a:ext cx="3516690" cy="658944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9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08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32" y="1938496"/>
            <a:ext cx="4781312" cy="3234423"/>
          </a:xfrm>
        </p:spPr>
        <p:txBody>
          <a:bodyPr anchor="b"/>
          <a:lstStyle>
            <a:lvl1pPr>
              <a:defRPr sz="363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232" y="5203518"/>
            <a:ext cx="4781312" cy="1700906"/>
          </a:xfrm>
        </p:spPr>
        <p:txBody>
          <a:bodyPr/>
          <a:lstStyle>
            <a:lvl1pPr marL="0" indent="0">
              <a:buNone/>
              <a:defRPr sz="1455">
                <a:solidFill>
                  <a:schemeClr val="tx1"/>
                </a:solidFill>
              </a:defRPr>
            </a:lvl1pPr>
            <a:lvl2pPr marL="277200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2pPr>
            <a:lvl3pPr marL="554401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3pPr>
            <a:lvl4pPr marL="8316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4pPr>
            <a:lvl5pPr marL="11088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5pPr>
            <a:lvl6pPr marL="13860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6pPr>
            <a:lvl7pPr marL="16632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7pPr>
            <a:lvl8pPr marL="19404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8pPr>
            <a:lvl9pPr marL="22176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93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119" y="2069887"/>
            <a:ext cx="2356009" cy="493353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6422" y="2069887"/>
            <a:ext cx="2356009" cy="493353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74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413979"/>
            <a:ext cx="4781312" cy="15029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842" y="1906097"/>
            <a:ext cx="2345181" cy="934148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842" y="2840245"/>
            <a:ext cx="2345181" cy="4177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6422" y="1906097"/>
            <a:ext cx="2356731" cy="934148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6422" y="2840245"/>
            <a:ext cx="2356731" cy="4177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76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21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518372"/>
            <a:ext cx="1787939" cy="1814301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6731" y="1119540"/>
            <a:ext cx="2806422" cy="5525698"/>
          </a:xfrm>
        </p:spPr>
        <p:txBody>
          <a:bodyPr/>
          <a:lstStyle>
            <a:lvl1pPr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2332673"/>
            <a:ext cx="1787939" cy="4321564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3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518372"/>
            <a:ext cx="1787939" cy="1814301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56731" y="1119540"/>
            <a:ext cx="2806422" cy="5525698"/>
          </a:xfrm>
        </p:spPr>
        <p:txBody>
          <a:bodyPr anchor="t"/>
          <a:lstStyle>
            <a:lvl1pPr marL="0" indent="0">
              <a:buNone/>
              <a:defRPr sz="1940"/>
            </a:lvl1pPr>
            <a:lvl2pPr marL="277200" indent="0">
              <a:buNone/>
              <a:defRPr sz="1698"/>
            </a:lvl2pPr>
            <a:lvl3pPr marL="554401" indent="0">
              <a:buNone/>
              <a:defRPr sz="1455"/>
            </a:lvl3pPr>
            <a:lvl4pPr marL="831601" indent="0">
              <a:buNone/>
              <a:defRPr sz="1213"/>
            </a:lvl4pPr>
            <a:lvl5pPr marL="1108801" indent="0">
              <a:buNone/>
              <a:defRPr sz="1213"/>
            </a:lvl5pPr>
            <a:lvl6pPr marL="1386002" indent="0">
              <a:buNone/>
              <a:defRPr sz="1213"/>
            </a:lvl6pPr>
            <a:lvl7pPr marL="1663202" indent="0">
              <a:buNone/>
              <a:defRPr sz="1213"/>
            </a:lvl7pPr>
            <a:lvl8pPr marL="1940403" indent="0">
              <a:buNone/>
              <a:defRPr sz="1213"/>
            </a:lvl8pPr>
            <a:lvl9pPr marL="2217603" indent="0">
              <a:buNone/>
              <a:defRPr sz="121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2332673"/>
            <a:ext cx="1787939" cy="4321564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88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119" y="413979"/>
            <a:ext cx="4781312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119" y="2069887"/>
            <a:ext cx="4781312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119" y="7206808"/>
            <a:ext cx="1247299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A2A79-0CE6-4884-9F17-9B3B873698D2}" type="datetimeFigureOut">
              <a:rPr lang="de-DE" smtClean="0"/>
              <a:t>17.06.2025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6301" y="7206808"/>
            <a:ext cx="1870948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15132" y="7206808"/>
            <a:ext cx="1247299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9311-D033-4834-9E7B-5861BC432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41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54401" rtl="0" eaLnBrk="1" latinLnBrk="0" hangingPunct="1">
        <a:lnSpc>
          <a:spcPct val="90000"/>
        </a:lnSpc>
        <a:spcBef>
          <a:spcPct val="0"/>
        </a:spcBef>
        <a:buNone/>
        <a:defRPr sz="26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600" indent="-138600" algn="l" defTabSz="554401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1698" kern="1200">
          <a:solidFill>
            <a:schemeClr val="tx1"/>
          </a:solidFill>
          <a:latin typeface="+mn-lt"/>
          <a:ea typeface="+mn-ea"/>
          <a:cs typeface="+mn-cs"/>
        </a:defRPr>
      </a:lvl1pPr>
      <a:lvl2pPr marL="4158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6930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213" kern="1200">
          <a:solidFill>
            <a:schemeClr val="tx1"/>
          </a:solidFill>
          <a:latin typeface="+mn-lt"/>
          <a:ea typeface="+mn-ea"/>
          <a:cs typeface="+mn-cs"/>
        </a:defRPr>
      </a:lvl3pPr>
      <a:lvl4pPr marL="9702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2474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5246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8018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20790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3562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1pPr>
      <a:lvl2pPr marL="27720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2pPr>
      <a:lvl3pPr marL="5544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3pPr>
      <a:lvl4pPr marL="8316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1088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3860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6632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19404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2176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55E44C7-E6F9-2F59-8A73-BB0007A3E3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5189"/>
          <a:stretch>
            <a:fillRect/>
          </a:stretch>
        </p:blipFill>
        <p:spPr>
          <a:xfrm>
            <a:off x="1" y="-1"/>
            <a:ext cx="5543550" cy="777557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E65E0A4-CEC0-243A-DE5E-96004523C9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2751"/>
          <a:stretch>
            <a:fillRect/>
          </a:stretch>
        </p:blipFill>
        <p:spPr>
          <a:xfrm>
            <a:off x="1" y="6679893"/>
            <a:ext cx="5543550" cy="100821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13EE450-2D48-BF7B-8F52-4E240F4242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8305"/>
          <a:stretch>
            <a:fillRect/>
          </a:stretch>
        </p:blipFill>
        <p:spPr>
          <a:xfrm>
            <a:off x="1234565" y="673585"/>
            <a:ext cx="3074420" cy="147119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332E8D5-9BAA-2E64-7268-C99E7F01E7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760" t="86597" r="86660" b="5331"/>
          <a:stretch>
            <a:fillRect/>
          </a:stretch>
        </p:blipFill>
        <p:spPr>
          <a:xfrm>
            <a:off x="406027" y="239830"/>
            <a:ext cx="4735616" cy="426244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D1FBC536-2259-D211-E160-59F22B71E65E}"/>
              </a:ext>
            </a:extLst>
          </p:cNvPr>
          <p:cNvSpPr/>
          <p:nvPr/>
        </p:nvSpPr>
        <p:spPr>
          <a:xfrm>
            <a:off x="406027" y="2222746"/>
            <a:ext cx="4735616" cy="4407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99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D6A3364-0716-8658-603A-D714CC537FFD}"/>
              </a:ext>
            </a:extLst>
          </p:cNvPr>
          <p:cNvSpPr txBox="1"/>
          <p:nvPr/>
        </p:nvSpPr>
        <p:spPr>
          <a:xfrm>
            <a:off x="523351" y="2222747"/>
            <a:ext cx="4511634" cy="4472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74" b="1" dirty="0"/>
              <a:t>2.7.2025 10:00-14:30 Uhr</a:t>
            </a:r>
          </a:p>
          <a:p>
            <a:endParaRPr lang="de-DE" sz="1129" b="1" dirty="0"/>
          </a:p>
          <a:p>
            <a:r>
              <a:rPr lang="de-DE" sz="1129" b="1" dirty="0"/>
              <a:t>Start Korso 1: 	Mühlenstraße Höhe Uber Arena</a:t>
            </a:r>
          </a:p>
          <a:p>
            <a:r>
              <a:rPr lang="de-DE" sz="1129" b="1" dirty="0"/>
              <a:t>Start Korso 2: 	</a:t>
            </a:r>
            <a:r>
              <a:rPr lang="de-DE" sz="1129" b="1" dirty="0" err="1"/>
              <a:t>Flatowallee</a:t>
            </a:r>
            <a:r>
              <a:rPr lang="de-DE" sz="1129" b="1" dirty="0"/>
              <a:t> Coubertin Platz-Heerstr.</a:t>
            </a:r>
          </a:p>
          <a:p>
            <a:r>
              <a:rPr lang="de-DE" sz="1129" b="1" dirty="0"/>
              <a:t>Ziel : 		Brandenburger Tor Kundgebung</a:t>
            </a:r>
          </a:p>
          <a:p>
            <a:endParaRPr lang="de-DE" sz="1129" b="1" dirty="0"/>
          </a:p>
          <a:p>
            <a:r>
              <a:rPr lang="de-DE" sz="1129" b="1" dirty="0"/>
              <a:t>Das Taxi fährt auf der letzten Rille.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Wir wissen: Sozialdumping und Schwarzarbeit gehören bei Uber &amp; Co. zum Geschäftsmodell.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Die Folge: Dumping-Wettbewerb zu </a:t>
            </a:r>
            <a:r>
              <a:rPr lang="de-DE" sz="1129"/>
              <a:t>euren Lasten.</a:t>
            </a:r>
            <a:endParaRPr lang="de-DE" sz="1129" dirty="0"/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Das Ergebnis: Dem Taxigewerbe geht überall in Deutschland die Luft aus!</a:t>
            </a:r>
            <a:br>
              <a:rPr lang="de-DE" sz="1129" dirty="0"/>
            </a:br>
            <a:endParaRPr lang="de-DE" sz="1129" dirty="0"/>
          </a:p>
          <a:p>
            <a:r>
              <a:rPr lang="de-DE" sz="1129" b="1" dirty="0"/>
              <a:t>Es gibt Hoffnung: Wir können noch die Kurve kriegen.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Unsere Stadt kann Mindestpreise erlassen – sofort.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Ohne Dumping steht Uber mit leeren Händen da.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Ein Ende der Dumping-Preise ist möglich. Die Politik kann das entscheiden.</a:t>
            </a:r>
            <a:br>
              <a:rPr lang="de-DE" sz="1129" dirty="0"/>
            </a:br>
            <a:endParaRPr lang="de-DE" sz="1129" dirty="0"/>
          </a:p>
          <a:p>
            <a:r>
              <a:rPr lang="de-DE" sz="1129" b="1" dirty="0"/>
              <a:t>Jetzt müssen wir Gas geben!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Schließt euch zusammen: Sprecht mit Kollegen, Nachbarn, Freunden!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Mobilisiert so viele Menschen wie möglich!</a:t>
            </a:r>
          </a:p>
          <a:p>
            <a:pPr marL="175993" indent="-175993">
              <a:buFont typeface="Arial" panose="020B0604020202020204" pitchFamily="34" charset="0"/>
              <a:buChar char="•"/>
            </a:pPr>
            <a:r>
              <a:rPr lang="de-DE" sz="1129" dirty="0"/>
              <a:t>Jetzt kommt es auf euch an! Machen wir gemeinsam Druck!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44C020-7384-1351-11ED-4D8F794D893D}"/>
              </a:ext>
            </a:extLst>
          </p:cNvPr>
          <p:cNvSpPr txBox="1"/>
          <p:nvPr/>
        </p:nvSpPr>
        <p:spPr>
          <a:xfrm>
            <a:off x="499172" y="178563"/>
            <a:ext cx="4511634" cy="54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74" b="1" dirty="0">
                <a:solidFill>
                  <a:schemeClr val="bg1"/>
                </a:solidFill>
              </a:rPr>
              <a:t>NATIONALER AKTIONSTAG</a:t>
            </a:r>
            <a:endParaRPr lang="de-DE" sz="1129" dirty="0">
              <a:solidFill>
                <a:schemeClr val="bg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6C2BB15-A97C-44F8-5D0C-62B49B1FE7CB}"/>
              </a:ext>
            </a:extLst>
          </p:cNvPr>
          <p:cNvSpPr txBox="1"/>
          <p:nvPr/>
        </p:nvSpPr>
        <p:spPr>
          <a:xfrm rot="16200000">
            <a:off x="1424592" y="3585565"/>
            <a:ext cx="7782622" cy="27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29" dirty="0" err="1">
                <a:solidFill>
                  <a:schemeClr val="bg1"/>
                </a:solidFill>
              </a:rPr>
              <a:t>ViSdP</a:t>
            </a:r>
            <a:r>
              <a:rPr lang="de-DE" sz="1129" dirty="0">
                <a:solidFill>
                  <a:schemeClr val="bg1"/>
                </a:solidFill>
              </a:rPr>
              <a:t>: Michael Oppermann, Bundesverband Taxi und Mietwagen e.V. | Alte Leipziger Straße 6 | 10117 Berlin</a:t>
            </a:r>
          </a:p>
        </p:txBody>
      </p:sp>
    </p:spTree>
    <p:extLst>
      <p:ext uri="{BB962C8B-B14F-4D97-AF65-F5344CB8AC3E}">
        <p14:creationId xmlns:p14="http://schemas.microsoft.com/office/powerpoint/2010/main" val="331545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175</Words>
  <Application>Microsoft Office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Jerome Kirschkowski</dc:creator>
  <cp:lastModifiedBy>Svenja Lange-Wilde</cp:lastModifiedBy>
  <cp:revision>9</cp:revision>
  <cp:lastPrinted>2025-06-12T09:15:51Z</cp:lastPrinted>
  <dcterms:created xsi:type="dcterms:W3CDTF">2025-06-06T14:48:16Z</dcterms:created>
  <dcterms:modified xsi:type="dcterms:W3CDTF">2025-06-17T09:52:39Z</dcterms:modified>
</cp:coreProperties>
</file>